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96" r:id="rId26"/>
    <p:sldId id="281" r:id="rId27"/>
    <p:sldId id="294" r:id="rId28"/>
    <p:sldId id="295" r:id="rId29"/>
    <p:sldId id="298" r:id="rId30"/>
    <p:sldId id="283" r:id="rId31"/>
    <p:sldId id="285" r:id="rId32"/>
    <p:sldId id="299" r:id="rId33"/>
    <p:sldId id="288" r:id="rId34"/>
    <p:sldId id="289" r:id="rId35"/>
    <p:sldId id="290" r:id="rId36"/>
    <p:sldId id="291" r:id="rId37"/>
    <p:sldId id="292" r:id="rId38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4AF12-4DAB-4722-829F-8FFE90314483}" type="datetimeFigureOut">
              <a:rPr lang="es-ES" smtClean="0"/>
              <a:t>26/09/2011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405D7-F56A-4C94-9291-2D5D3A771C05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4AF12-4DAB-4722-829F-8FFE90314483}" type="datetimeFigureOut">
              <a:rPr lang="es-ES" smtClean="0"/>
              <a:t>26/09/2011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405D7-F56A-4C94-9291-2D5D3A771C05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4AF12-4DAB-4722-829F-8FFE90314483}" type="datetimeFigureOut">
              <a:rPr lang="es-ES" smtClean="0"/>
              <a:t>26/09/2011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405D7-F56A-4C94-9291-2D5D3A771C05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4AF12-4DAB-4722-829F-8FFE90314483}" type="datetimeFigureOut">
              <a:rPr lang="es-ES" smtClean="0"/>
              <a:t>26/09/2011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405D7-F56A-4C94-9291-2D5D3A771C05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4AF12-4DAB-4722-829F-8FFE90314483}" type="datetimeFigureOut">
              <a:rPr lang="es-ES" smtClean="0"/>
              <a:t>26/09/2011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405D7-F56A-4C94-9291-2D5D3A771C05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4AF12-4DAB-4722-829F-8FFE90314483}" type="datetimeFigureOut">
              <a:rPr lang="es-ES" smtClean="0"/>
              <a:t>26/09/2011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405D7-F56A-4C94-9291-2D5D3A771C05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4AF12-4DAB-4722-829F-8FFE90314483}" type="datetimeFigureOut">
              <a:rPr lang="es-ES" smtClean="0"/>
              <a:t>26/09/2011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405D7-F56A-4C94-9291-2D5D3A771C05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4AF12-4DAB-4722-829F-8FFE90314483}" type="datetimeFigureOut">
              <a:rPr lang="es-ES" smtClean="0"/>
              <a:t>26/09/2011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405D7-F56A-4C94-9291-2D5D3A771C05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4AF12-4DAB-4722-829F-8FFE90314483}" type="datetimeFigureOut">
              <a:rPr lang="es-ES" smtClean="0"/>
              <a:t>26/09/2011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405D7-F56A-4C94-9291-2D5D3A771C05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4AF12-4DAB-4722-829F-8FFE90314483}" type="datetimeFigureOut">
              <a:rPr lang="es-ES" smtClean="0"/>
              <a:t>26/09/2011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405D7-F56A-4C94-9291-2D5D3A771C05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4AF12-4DAB-4722-829F-8FFE90314483}" type="datetimeFigureOut">
              <a:rPr lang="es-ES" smtClean="0"/>
              <a:t>26/09/2011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405D7-F56A-4C94-9291-2D5D3A771C05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04AF12-4DAB-4722-829F-8FFE90314483}" type="datetimeFigureOut">
              <a:rPr lang="es-ES" smtClean="0"/>
              <a:t>26/09/2011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405D7-F56A-4C94-9291-2D5D3A771C05}" type="slidenum">
              <a:rPr lang="es-ES" smtClean="0"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jpeg"/><Relationship Id="rId4" Type="http://schemas.openxmlformats.org/officeDocument/2006/relationships/image" Target="../media/image5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0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7" Type="http://schemas.openxmlformats.org/officeDocument/2006/relationships/image" Target="../media/image93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2.jpeg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7" Type="http://schemas.openxmlformats.org/officeDocument/2006/relationships/image" Target="../media/image99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8.jpeg"/><Relationship Id="rId5" Type="http://schemas.openxmlformats.org/officeDocument/2006/relationships/image" Target="../media/image97.jpeg"/><Relationship Id="rId4" Type="http://schemas.openxmlformats.org/officeDocument/2006/relationships/image" Target="../media/image96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5.gif"/><Relationship Id="rId7" Type="http://schemas.openxmlformats.org/officeDocument/2006/relationships/image" Target="../media/image18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663575" y="1017588"/>
            <a:ext cx="5597525" cy="427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4000" b="1">
                <a:solidFill>
                  <a:srgbClr val="FF0000"/>
                </a:solidFill>
              </a:rPr>
              <a:t>Del </a:t>
            </a:r>
            <a:r>
              <a:rPr lang="es-ES_tradnl" sz="4000" b="1" i="1">
                <a:solidFill>
                  <a:srgbClr val="FF0000"/>
                </a:solidFill>
              </a:rPr>
              <a:t>Big Bang</a:t>
            </a:r>
          </a:p>
          <a:p>
            <a:r>
              <a:rPr lang="es-ES_tradnl" sz="4000" b="1">
                <a:solidFill>
                  <a:srgbClr val="FF0000"/>
                </a:solidFill>
              </a:rPr>
              <a:t>al problema ecológico</a:t>
            </a:r>
          </a:p>
          <a:p>
            <a:endParaRPr lang="es-ES_tradnl" sz="2400" b="1">
              <a:solidFill>
                <a:schemeClr val="hlink"/>
              </a:solidFill>
            </a:endParaRPr>
          </a:p>
          <a:p>
            <a:r>
              <a:rPr lang="es-ES_tradnl" sz="2400" b="1"/>
              <a:t>Novedades y debates sobre:</a:t>
            </a:r>
          </a:p>
          <a:p>
            <a:endParaRPr lang="es-ES_tradnl" sz="2400" b="1"/>
          </a:p>
          <a:p>
            <a:pPr>
              <a:buFontTx/>
              <a:buChar char="•"/>
            </a:pPr>
            <a:r>
              <a:rPr lang="es-ES_tradnl" sz="2400" b="1"/>
              <a:t> </a:t>
            </a:r>
            <a:r>
              <a:rPr lang="es-ES_tradnl" sz="2400" b="1">
                <a:solidFill>
                  <a:schemeClr val="accent2"/>
                </a:solidFill>
              </a:rPr>
              <a:t>Los modelos de Universo</a:t>
            </a:r>
          </a:p>
          <a:p>
            <a:pPr>
              <a:buFontTx/>
              <a:buChar char="•"/>
            </a:pPr>
            <a:r>
              <a:rPr lang="es-ES_tradnl" sz="2400">
                <a:solidFill>
                  <a:schemeClr val="accent2"/>
                </a:solidFill>
              </a:rPr>
              <a:t> </a:t>
            </a:r>
            <a:r>
              <a:rPr lang="es-ES_tradnl" sz="2400" b="1">
                <a:solidFill>
                  <a:schemeClr val="accent2"/>
                </a:solidFill>
              </a:rPr>
              <a:t>Los nuevos planetas</a:t>
            </a:r>
          </a:p>
          <a:p>
            <a:pPr>
              <a:buFontTx/>
              <a:buChar char="•"/>
            </a:pPr>
            <a:r>
              <a:rPr lang="es-ES_tradnl" sz="2400" b="1">
                <a:solidFill>
                  <a:schemeClr val="accent2"/>
                </a:solidFill>
              </a:rPr>
              <a:t> El Sistema Solar</a:t>
            </a:r>
          </a:p>
          <a:p>
            <a:pPr>
              <a:buFontTx/>
              <a:buChar char="•"/>
            </a:pPr>
            <a:r>
              <a:rPr lang="es-ES_tradnl" sz="2400" b="1">
                <a:solidFill>
                  <a:schemeClr val="accent2"/>
                </a:solidFill>
              </a:rPr>
              <a:t> La Tierra</a:t>
            </a:r>
          </a:p>
          <a:p>
            <a:endParaRPr lang="es-ES" sz="2400" b="1">
              <a:solidFill>
                <a:schemeClr val="accent2"/>
              </a:solidFill>
            </a:endParaRPr>
          </a:p>
        </p:txBody>
      </p:sp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5572125" y="5643563"/>
            <a:ext cx="33210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_tradnl" sz="1800"/>
              <a:t>Climántica</a:t>
            </a:r>
          </a:p>
          <a:p>
            <a:pPr algn="ctr"/>
            <a:r>
              <a:rPr lang="es-ES_tradnl" sz="1800"/>
              <a:t>Santiago de Compostela</a:t>
            </a:r>
          </a:p>
          <a:p>
            <a:pPr algn="ctr"/>
            <a:r>
              <a:rPr lang="es-ES_tradnl" sz="1800"/>
              <a:t> 1 de octubre de 2011</a:t>
            </a:r>
            <a:endParaRPr lang="es-E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4"/>
          <p:cNvSpPr txBox="1">
            <a:spLocks noChangeArrowheads="1"/>
          </p:cNvSpPr>
          <p:nvPr/>
        </p:nvSpPr>
        <p:spPr bwMode="auto">
          <a:xfrm>
            <a:off x="5724525" y="3573463"/>
            <a:ext cx="36718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1800" b="1"/>
              <a:t>              </a:t>
            </a:r>
            <a:endParaRPr lang="es-ES" sz="4000" b="1"/>
          </a:p>
        </p:txBody>
      </p:sp>
      <p:sp>
        <p:nvSpPr>
          <p:cNvPr id="11267" name="Text Box 5"/>
          <p:cNvSpPr txBox="1">
            <a:spLocks noChangeArrowheads="1"/>
          </p:cNvSpPr>
          <p:nvPr/>
        </p:nvSpPr>
        <p:spPr bwMode="auto">
          <a:xfrm>
            <a:off x="4572001" y="6000768"/>
            <a:ext cx="4143404" cy="92333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ES_tradnl" sz="1800" b="1" dirty="0">
                <a:solidFill>
                  <a:srgbClr val="FF0000"/>
                </a:solidFill>
              </a:rPr>
              <a:t>  </a:t>
            </a:r>
            <a:r>
              <a:rPr lang="es-ES_tradnl" sz="1800" b="1" dirty="0" smtClean="0">
                <a:solidFill>
                  <a:srgbClr val="FF0000"/>
                </a:solidFill>
              </a:rPr>
              <a:t>GJ1214b</a:t>
            </a:r>
          </a:p>
          <a:p>
            <a:pPr algn="ctr"/>
            <a:r>
              <a:rPr lang="es-ES_tradnl" sz="1800" b="1" dirty="0" smtClean="0">
                <a:solidFill>
                  <a:srgbClr val="FF0000"/>
                </a:solidFill>
              </a:rPr>
              <a:t> </a:t>
            </a:r>
            <a:r>
              <a:rPr lang="es-ES_tradnl" sz="1800" b="1" dirty="0" smtClean="0">
                <a:solidFill>
                  <a:srgbClr val="00B0F0"/>
                </a:solidFill>
              </a:rPr>
              <a:t>+ otras 16 (12/9/11)</a:t>
            </a:r>
          </a:p>
          <a:p>
            <a:endParaRPr lang="es-ES" sz="1800" b="1" dirty="0">
              <a:solidFill>
                <a:srgbClr val="FF0000"/>
              </a:solidFill>
            </a:endParaRPr>
          </a:p>
        </p:txBody>
      </p:sp>
      <p:pic>
        <p:nvPicPr>
          <p:cNvPr id="11268" name="Picture 6" descr="Pla17Exo35'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33375"/>
            <a:ext cx="9144000" cy="572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PExoplaCarbono"/>
          <p:cNvPicPr>
            <a:picLocks noChangeAspect="1" noChangeArrowheads="1"/>
          </p:cNvPicPr>
          <p:nvPr/>
        </p:nvPicPr>
        <p:blipFill>
          <a:blip r:embed="rId2"/>
          <a:srcRect t="31886" r="7492"/>
          <a:stretch>
            <a:fillRect/>
          </a:stretch>
        </p:blipFill>
        <p:spPr bwMode="auto">
          <a:xfrm>
            <a:off x="6046788" y="3722688"/>
            <a:ext cx="3097212" cy="313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 descr="Pla6Merc21Secció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692525"/>
            <a:ext cx="3059113" cy="316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4" descr="CPExoplaKepler"/>
          <p:cNvPicPr>
            <a:picLocks noChangeAspect="1" noChangeArrowheads="1"/>
          </p:cNvPicPr>
          <p:nvPr/>
        </p:nvPicPr>
        <p:blipFill>
          <a:blip r:embed="rId4"/>
          <a:srcRect r="10086"/>
          <a:stretch>
            <a:fillRect/>
          </a:stretch>
        </p:blipFill>
        <p:spPr bwMode="auto">
          <a:xfrm>
            <a:off x="4572000" y="0"/>
            <a:ext cx="4175125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5" descr="UniversKeplerCygnus"/>
          <p:cNvPicPr>
            <a:picLocks noChangeAspect="1" noChangeArrowheads="1"/>
          </p:cNvPicPr>
          <p:nvPr/>
        </p:nvPicPr>
        <p:blipFill>
          <a:blip r:embed="rId5"/>
          <a:srcRect l="36731" t="2348" r="1482" b="44560"/>
          <a:stretch>
            <a:fillRect/>
          </a:stretch>
        </p:blipFill>
        <p:spPr bwMode="auto">
          <a:xfrm>
            <a:off x="539750" y="0"/>
            <a:ext cx="4067175" cy="348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CuadroTexto"/>
          <p:cNvSpPr txBox="1"/>
          <p:nvPr/>
        </p:nvSpPr>
        <p:spPr>
          <a:xfrm>
            <a:off x="857224" y="0"/>
            <a:ext cx="2643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rgbClr val="FF0000"/>
                </a:solidFill>
              </a:rPr>
              <a:t>1235 </a:t>
            </a:r>
            <a:r>
              <a:rPr lang="es-ES" sz="2800" dirty="0" smtClean="0">
                <a:solidFill>
                  <a:srgbClr val="00B0F0"/>
                </a:solidFill>
              </a:rPr>
              <a:t>(22/4/11)</a:t>
            </a:r>
            <a:endParaRPr lang="es-ES" sz="28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Pla17Exo11'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681538" cy="360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5" descr="UniversVLPers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63938" y="3298825"/>
            <a:ext cx="5580062" cy="355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UniversZonaHabitGalá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4300"/>
            <a:ext cx="9144000" cy="662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 descr="UniversAstroBioTRar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8088" y="0"/>
            <a:ext cx="1585912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UniversPaleBlueDot"/>
          <p:cNvPicPr>
            <a:picLocks noChangeAspect="1" noChangeArrowheads="1"/>
          </p:cNvPicPr>
          <p:nvPr/>
        </p:nvPicPr>
        <p:blipFill>
          <a:blip r:embed="rId2"/>
          <a:srcRect l="11579" t="13541" b="25000"/>
          <a:stretch>
            <a:fillRect/>
          </a:stretch>
        </p:blipFill>
        <p:spPr bwMode="auto">
          <a:xfrm>
            <a:off x="214282" y="214290"/>
            <a:ext cx="8725121" cy="6429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Pla8Luna17"/>
          <p:cNvPicPr>
            <a:picLocks noChangeAspect="1" noChangeArrowheads="1"/>
          </p:cNvPicPr>
          <p:nvPr/>
        </p:nvPicPr>
        <p:blipFill>
          <a:blip r:embed="rId2" cstate="print"/>
          <a:srcRect r="66"/>
          <a:stretch>
            <a:fillRect/>
          </a:stretch>
        </p:blipFill>
        <p:spPr bwMode="auto">
          <a:xfrm>
            <a:off x="0" y="0"/>
            <a:ext cx="6067836" cy="3929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5" descr="Pla8Luna19"/>
          <p:cNvPicPr>
            <a:picLocks noChangeAspect="1" noChangeArrowheads="1"/>
          </p:cNvPicPr>
          <p:nvPr/>
        </p:nvPicPr>
        <p:blipFill>
          <a:blip r:embed="rId3"/>
          <a:srcRect l="30632"/>
          <a:stretch>
            <a:fillRect/>
          </a:stretch>
        </p:blipFill>
        <p:spPr bwMode="auto">
          <a:xfrm>
            <a:off x="5429256" y="3071810"/>
            <a:ext cx="2376487" cy="229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6" descr="GHTierrIsuaSed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22" y="5145088"/>
            <a:ext cx="2339975" cy="171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7 Imagen" descr="GHTierrArkEsférul.jpg"/>
          <p:cNvPicPr>
            <a:picLocks noChangeAspect="1"/>
          </p:cNvPicPr>
          <p:nvPr/>
        </p:nvPicPr>
        <p:blipFill>
          <a:blip r:embed="rId5"/>
          <a:srcRect l="8554" t="3846" r="5907"/>
          <a:stretch>
            <a:fillRect/>
          </a:stretch>
        </p:blipFill>
        <p:spPr>
          <a:xfrm>
            <a:off x="7715240" y="500042"/>
            <a:ext cx="1428760" cy="2285992"/>
          </a:xfrm>
          <a:prstGeom prst="rect">
            <a:avLst/>
          </a:prstGeom>
        </p:spPr>
      </p:pic>
      <p:cxnSp>
        <p:nvCxnSpPr>
          <p:cNvPr id="10" name="9 Conector recto de flecha"/>
          <p:cNvCxnSpPr>
            <a:endCxn id="16388" idx="3"/>
          </p:cNvCxnSpPr>
          <p:nvPr/>
        </p:nvCxnSpPr>
        <p:spPr>
          <a:xfrm rot="10800000" flipV="1">
            <a:off x="4697398" y="5214952"/>
            <a:ext cx="874735" cy="78659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12 CuadroTexto"/>
          <p:cNvSpPr txBox="1"/>
          <p:nvPr/>
        </p:nvSpPr>
        <p:spPr>
          <a:xfrm>
            <a:off x="4929190" y="4929198"/>
            <a:ext cx="785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>
                <a:solidFill>
                  <a:srgbClr val="FF0000"/>
                </a:solidFill>
              </a:rPr>
              <a:t>¿?</a:t>
            </a:r>
            <a:endParaRPr lang="es-ES" sz="3200" b="1" dirty="0">
              <a:solidFill>
                <a:srgbClr val="FF0000"/>
              </a:solidFill>
            </a:endParaRPr>
          </a:p>
        </p:txBody>
      </p:sp>
      <p:cxnSp>
        <p:nvCxnSpPr>
          <p:cNvPr id="15" name="14 Conector recto de flecha"/>
          <p:cNvCxnSpPr/>
          <p:nvPr/>
        </p:nvCxnSpPr>
        <p:spPr>
          <a:xfrm rot="5400000" flipH="1" flipV="1">
            <a:off x="7465239" y="2821777"/>
            <a:ext cx="785818" cy="71438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17 CuadroTexto"/>
          <p:cNvSpPr txBox="1"/>
          <p:nvPr/>
        </p:nvSpPr>
        <p:spPr>
          <a:xfrm>
            <a:off x="7929586" y="3071810"/>
            <a:ext cx="900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rgbClr val="FF0000"/>
                </a:solidFill>
              </a:rPr>
              <a:t>OK</a:t>
            </a:r>
            <a:endParaRPr lang="es-E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SSVenusBotticell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35375" y="0"/>
            <a:ext cx="3529013" cy="218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5" descr="Pla7Venus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673475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6" descr="Pla7Venus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0200" y="3152775"/>
            <a:ext cx="4752975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Rectángulo"/>
          <p:cNvSpPr/>
          <p:nvPr/>
        </p:nvSpPr>
        <p:spPr>
          <a:xfrm>
            <a:off x="3655723" y="2357430"/>
            <a:ext cx="47739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3200" b="1" dirty="0" smtClean="0">
                <a:solidFill>
                  <a:srgbClr val="FF0000"/>
                </a:solidFill>
              </a:rPr>
              <a:t>    </a:t>
            </a:r>
            <a:r>
              <a:rPr lang="es-ES_tradnl" sz="4000" b="1" dirty="0" smtClean="0">
                <a:solidFill>
                  <a:srgbClr val="FF0000"/>
                </a:solidFill>
              </a:rPr>
              <a:t>D/H</a:t>
            </a:r>
            <a:r>
              <a:rPr lang="es-ES_tradnl" sz="3200" b="1" dirty="0" smtClean="0">
                <a:solidFill>
                  <a:srgbClr val="FF0000"/>
                </a:solidFill>
              </a:rPr>
              <a:t> </a:t>
            </a:r>
            <a:r>
              <a:rPr lang="es-ES_tradnl" sz="2400" b="1" dirty="0" smtClean="0">
                <a:solidFill>
                  <a:srgbClr val="FF0000"/>
                </a:solidFill>
                <a:cs typeface="Arial" charset="0"/>
              </a:rPr>
              <a:t>♀</a:t>
            </a:r>
            <a:r>
              <a:rPr lang="es-ES_tradnl" sz="3200" b="1" dirty="0" smtClean="0">
                <a:solidFill>
                  <a:srgbClr val="FF0000"/>
                </a:solidFill>
                <a:cs typeface="Arial" charset="0"/>
              </a:rPr>
              <a:t> = </a:t>
            </a:r>
            <a:r>
              <a:rPr lang="es-ES_tradnl" sz="4000" b="1" dirty="0" smtClean="0">
                <a:solidFill>
                  <a:srgbClr val="FF0000"/>
                </a:solidFill>
                <a:cs typeface="Arial" charset="0"/>
              </a:rPr>
              <a:t>160·D/H</a:t>
            </a:r>
            <a:r>
              <a:rPr lang="es-ES_tradnl" sz="3200" b="1" dirty="0" smtClean="0">
                <a:solidFill>
                  <a:srgbClr val="FF0000"/>
                </a:solidFill>
                <a:cs typeface="Arial" charset="0"/>
              </a:rPr>
              <a:t> </a:t>
            </a:r>
            <a:r>
              <a:rPr lang="es-ES_tradnl" sz="2400" b="1" dirty="0" smtClean="0">
                <a:solidFill>
                  <a:srgbClr val="FF0000"/>
                </a:solidFill>
                <a:cs typeface="Arial" charset="0"/>
              </a:rPr>
              <a:t>Ti</a:t>
            </a:r>
            <a:endParaRPr lang="es-ES_tradnl" sz="2400" b="1" dirty="0">
              <a:solidFill>
                <a:srgbClr val="FF0000"/>
              </a:solidFill>
              <a:cs typeface="Arial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3" descr="MarsLíncostJak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1275"/>
            <a:ext cx="3563938" cy="317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4" descr="Pla9Mars62PeterPa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59113" y="3113088"/>
            <a:ext cx="6084887" cy="374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Rectángulo"/>
          <p:cNvSpPr/>
          <p:nvPr/>
        </p:nvSpPr>
        <p:spPr>
          <a:xfrm>
            <a:off x="3779956" y="1071546"/>
            <a:ext cx="40781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3200" b="1" dirty="0" smtClean="0">
                <a:solidFill>
                  <a:srgbClr val="FF0000"/>
                </a:solidFill>
              </a:rPr>
              <a:t>      </a:t>
            </a:r>
            <a:r>
              <a:rPr lang="es-ES_tradnl" sz="4000" b="1" dirty="0" smtClean="0">
                <a:solidFill>
                  <a:srgbClr val="FF0000"/>
                </a:solidFill>
              </a:rPr>
              <a:t>D/H</a:t>
            </a:r>
            <a:r>
              <a:rPr lang="es-ES_tradnl" sz="3200" b="1" dirty="0" smtClean="0">
                <a:solidFill>
                  <a:srgbClr val="FF0000"/>
                </a:solidFill>
              </a:rPr>
              <a:t> </a:t>
            </a:r>
            <a:r>
              <a:rPr lang="es-ES_tradnl" sz="2400" b="1" dirty="0" smtClean="0">
                <a:solidFill>
                  <a:srgbClr val="FF0000"/>
                </a:solidFill>
                <a:latin typeface="Century Gothic" pitchFamily="34" charset="0"/>
              </a:rPr>
              <a:t>♂</a:t>
            </a:r>
            <a:r>
              <a:rPr lang="es-ES_tradnl" sz="3200" b="1" dirty="0" smtClean="0">
                <a:solidFill>
                  <a:srgbClr val="FF0000"/>
                </a:solidFill>
              </a:rPr>
              <a:t> = </a:t>
            </a:r>
            <a:r>
              <a:rPr lang="es-ES_tradnl" sz="4000" b="1" dirty="0" smtClean="0">
                <a:solidFill>
                  <a:srgbClr val="FF0000"/>
                </a:solidFill>
              </a:rPr>
              <a:t>5·D/H</a:t>
            </a:r>
            <a:r>
              <a:rPr lang="es-ES_tradnl" sz="3200" b="1" dirty="0" smtClean="0">
                <a:solidFill>
                  <a:srgbClr val="FF0000"/>
                </a:solidFill>
              </a:rPr>
              <a:t> </a:t>
            </a:r>
            <a:r>
              <a:rPr lang="es-ES_tradnl" sz="2400" b="1" dirty="0" smtClean="0">
                <a:solidFill>
                  <a:srgbClr val="FF0000"/>
                </a:solidFill>
              </a:rPr>
              <a:t>Ti</a:t>
            </a:r>
            <a:endParaRPr lang="es-E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BBaEco40VenusClim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580063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 descr="BBaEco39CCGMarte"/>
          <p:cNvPicPr>
            <a:picLocks noChangeAspect="1" noChangeArrowheads="1"/>
          </p:cNvPicPr>
          <p:nvPr/>
        </p:nvPicPr>
        <p:blipFill>
          <a:blip r:embed="rId3"/>
          <a:srcRect l="992" t="2365" b="1982"/>
          <a:stretch>
            <a:fillRect/>
          </a:stretch>
        </p:blipFill>
        <p:spPr bwMode="auto">
          <a:xfrm>
            <a:off x="3708400" y="3235325"/>
            <a:ext cx="5435600" cy="362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Pla9Mars90aSulfatos"/>
          <p:cNvPicPr>
            <a:picLocks noChangeAspect="1" noChangeArrowheads="1"/>
          </p:cNvPicPr>
          <p:nvPr/>
        </p:nvPicPr>
        <p:blipFill>
          <a:blip r:embed="rId2"/>
          <a:srcRect l="7964" t="5054" r="8447" b="9636"/>
          <a:stretch>
            <a:fillRect/>
          </a:stretch>
        </p:blipFill>
        <p:spPr bwMode="auto">
          <a:xfrm>
            <a:off x="1763713" y="4044950"/>
            <a:ext cx="7380287" cy="281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 descr="SSMarsSedsVic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784600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4264025" y="333375"/>
            <a:ext cx="4121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3600" b="1">
                <a:solidFill>
                  <a:schemeClr val="hlink"/>
                </a:solidFill>
              </a:rPr>
              <a:t>¿Seguir el agua..?</a:t>
            </a:r>
            <a:endParaRPr lang="es-ES" sz="3600" b="1">
              <a:solidFill>
                <a:schemeClr val="hlink"/>
              </a:solidFill>
            </a:endParaRPr>
          </a:p>
        </p:txBody>
      </p:sp>
      <p:pic>
        <p:nvPicPr>
          <p:cNvPr id="20485" name="Picture 5" descr="SSJupEurMode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64163" y="1268413"/>
            <a:ext cx="2309812" cy="240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6" descr="SSJupEurVida"/>
          <p:cNvPicPr>
            <a:picLocks noChangeAspect="1" noChangeArrowheads="1"/>
          </p:cNvPicPr>
          <p:nvPr/>
        </p:nvPicPr>
        <p:blipFill>
          <a:blip r:embed="rId5"/>
          <a:srcRect r="4095" b="2740"/>
          <a:stretch>
            <a:fillRect/>
          </a:stretch>
        </p:blipFill>
        <p:spPr bwMode="auto">
          <a:xfrm>
            <a:off x="7596188" y="1052513"/>
            <a:ext cx="1152525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8675688" y="1638300"/>
            <a:ext cx="3206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5400" b="1">
                <a:solidFill>
                  <a:srgbClr val="FF0000"/>
                </a:solidFill>
              </a:rPr>
              <a:t>!</a:t>
            </a:r>
            <a:endParaRPr lang="es-ES" sz="54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UniversInflació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36613"/>
            <a:ext cx="9144000" cy="505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900113" y="2492375"/>
            <a:ext cx="1585912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7200" b="1">
                <a:solidFill>
                  <a:srgbClr val="FF0000"/>
                </a:solidFill>
              </a:rPr>
              <a:t>?</a:t>
            </a:r>
            <a:endParaRPr lang="es-ES" sz="7200" b="1">
              <a:solidFill>
                <a:srgbClr val="FF0000"/>
              </a:solidFill>
            </a:endParaRPr>
          </a:p>
        </p:txBody>
      </p:sp>
      <p:sp>
        <p:nvSpPr>
          <p:cNvPr id="3076" name="Line 5"/>
          <p:cNvSpPr>
            <a:spLocks noChangeShapeType="1"/>
          </p:cNvSpPr>
          <p:nvPr/>
        </p:nvSpPr>
        <p:spPr bwMode="auto">
          <a:xfrm flipV="1">
            <a:off x="5219700" y="4581525"/>
            <a:ext cx="358775" cy="360363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3077" name="Line 6"/>
          <p:cNvSpPr>
            <a:spLocks noChangeShapeType="1"/>
          </p:cNvSpPr>
          <p:nvPr/>
        </p:nvSpPr>
        <p:spPr bwMode="auto">
          <a:xfrm>
            <a:off x="5435600" y="1484313"/>
            <a:ext cx="215900" cy="4318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SSMarsTerrafor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0"/>
            <a:ext cx="48656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4500563" y="561975"/>
            <a:ext cx="464343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_tradnl" sz="3600" b="1" dirty="0">
                <a:solidFill>
                  <a:srgbClr val="FF0000"/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Pla7Venus3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43213" y="0"/>
            <a:ext cx="6300787" cy="259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 descr="Pla7Venus34"/>
          <p:cNvPicPr>
            <a:picLocks noChangeAspect="1" noChangeArrowheads="1"/>
          </p:cNvPicPr>
          <p:nvPr/>
        </p:nvPicPr>
        <p:blipFill>
          <a:blip r:embed="rId3"/>
          <a:srcRect r="48766"/>
          <a:stretch>
            <a:fillRect/>
          </a:stretch>
        </p:blipFill>
        <p:spPr bwMode="auto">
          <a:xfrm>
            <a:off x="3708400" y="2997200"/>
            <a:ext cx="2724150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4" descr="Pla7Venus34"/>
          <p:cNvPicPr>
            <a:picLocks noChangeAspect="1" noChangeArrowheads="1"/>
          </p:cNvPicPr>
          <p:nvPr/>
        </p:nvPicPr>
        <p:blipFill>
          <a:blip r:embed="rId3"/>
          <a:srcRect l="49771"/>
          <a:stretch>
            <a:fillRect/>
          </a:stretch>
        </p:blipFill>
        <p:spPr bwMode="auto">
          <a:xfrm>
            <a:off x="6472238" y="2997200"/>
            <a:ext cx="2671762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7" descr="FavocVenusElPaísFi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3276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4" name="Text Box 8"/>
          <p:cNvSpPr txBox="1">
            <a:spLocks noChangeArrowheads="1"/>
          </p:cNvSpPr>
          <p:nvPr/>
        </p:nvSpPr>
        <p:spPr bwMode="auto">
          <a:xfrm>
            <a:off x="3255963" y="2532063"/>
            <a:ext cx="57419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800" b="1">
                <a:solidFill>
                  <a:srgbClr val="FF0000"/>
                </a:solidFill>
              </a:rPr>
              <a:t> Venus: ¿TdP de vez en cuando?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MarsTopoGloba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63"/>
            <a:ext cx="3492500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3" descr="MarsThaumasi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0"/>
            <a:ext cx="4572000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5" descr="SSMarsOrogWarr"/>
          <p:cNvPicPr>
            <a:picLocks noChangeAspect="1" noChangeArrowheads="1"/>
          </p:cNvPicPr>
          <p:nvPr/>
        </p:nvPicPr>
        <p:blipFill>
          <a:blip r:embed="rId4">
            <a:lum bright="-26000" contrast="32000"/>
          </a:blip>
          <a:srcRect/>
          <a:stretch>
            <a:fillRect/>
          </a:stretch>
        </p:blipFill>
        <p:spPr bwMode="auto">
          <a:xfrm>
            <a:off x="0" y="2941638"/>
            <a:ext cx="5867400" cy="391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7" descr="MarsHimalaya"/>
          <p:cNvPicPr>
            <a:picLocks noChangeAspect="1" noChangeArrowheads="1"/>
          </p:cNvPicPr>
          <p:nvPr/>
        </p:nvPicPr>
        <p:blipFill>
          <a:blip r:embed="rId5">
            <a:lum bright="-26000" contrast="64000"/>
          </a:blip>
          <a:srcRect/>
          <a:stretch>
            <a:fillRect/>
          </a:stretch>
        </p:blipFill>
        <p:spPr bwMode="auto">
          <a:xfrm>
            <a:off x="6221413" y="2781300"/>
            <a:ext cx="2922587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8" name="Text Box 8"/>
          <p:cNvSpPr txBox="1">
            <a:spLocks noChangeArrowheads="1"/>
          </p:cNvSpPr>
          <p:nvPr/>
        </p:nvSpPr>
        <p:spPr bwMode="auto">
          <a:xfrm>
            <a:off x="-92075" y="2266950"/>
            <a:ext cx="44926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b="1">
                <a:solidFill>
                  <a:srgbClr val="FF0000"/>
                </a:solidFill>
              </a:rPr>
              <a:t> Marte: TdP primordial</a:t>
            </a:r>
            <a:endParaRPr lang="es-ES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Pla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16280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 descr="SSOrigenCúmulo'"/>
          <p:cNvPicPr>
            <a:picLocks noChangeAspect="1" noChangeArrowheads="1"/>
          </p:cNvPicPr>
          <p:nvPr/>
        </p:nvPicPr>
        <p:blipFill>
          <a:blip r:embed="rId3" cstate="print"/>
          <a:srcRect l="1268" r="4556"/>
          <a:stretch>
            <a:fillRect/>
          </a:stretch>
        </p:blipFill>
        <p:spPr bwMode="auto">
          <a:xfrm>
            <a:off x="4749800" y="1268413"/>
            <a:ext cx="4394200" cy="558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 descr="SSOrigenCúmulo''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133975"/>
            <a:ext cx="5580063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5" descr="SSMetsAllend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19925" y="0"/>
            <a:ext cx="2124075" cy="1382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BBaEco46DatosConv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227763" cy="370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3" descr="BBaEco46'EsqConv"/>
          <p:cNvPicPr>
            <a:picLocks noChangeAspect="1" noChangeArrowheads="1"/>
          </p:cNvPicPr>
          <p:nvPr/>
        </p:nvPicPr>
        <p:blipFill>
          <a:blip r:embed="rId3"/>
          <a:srcRect l="11931" r="12732"/>
          <a:stretch>
            <a:fillRect/>
          </a:stretch>
        </p:blipFill>
        <p:spPr bwMode="auto">
          <a:xfrm>
            <a:off x="4071902" y="3036888"/>
            <a:ext cx="5072098" cy="3821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5632450" y="107950"/>
            <a:ext cx="302418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b="1">
                <a:solidFill>
                  <a:srgbClr val="FF0000"/>
                </a:solidFill>
              </a:rPr>
              <a:t>¿Astenosfera?</a:t>
            </a:r>
          </a:p>
          <a:p>
            <a:r>
              <a:rPr lang="es-ES_tradnl" b="1">
                <a:solidFill>
                  <a:srgbClr val="FF0000"/>
                </a:solidFill>
              </a:rPr>
              <a:t>   No, gracias</a:t>
            </a:r>
            <a:endParaRPr lang="es-ES" b="1">
              <a:solidFill>
                <a:srgbClr val="FF0000"/>
              </a:solidFill>
            </a:endParaRPr>
          </a:p>
        </p:txBody>
      </p:sp>
      <p:pic>
        <p:nvPicPr>
          <p:cNvPr id="5" name="4 Imagen" descr="GLitoAstenoArticulo.jpg"/>
          <p:cNvPicPr>
            <a:picLocks noChangeAspect="1"/>
          </p:cNvPicPr>
          <p:nvPr/>
        </p:nvPicPr>
        <p:blipFill>
          <a:blip r:embed="rId4"/>
          <a:srcRect l="2747" t="6597" b="6597"/>
          <a:stretch>
            <a:fillRect/>
          </a:stretch>
        </p:blipFill>
        <p:spPr>
          <a:xfrm rot="20387487">
            <a:off x="61657" y="3869906"/>
            <a:ext cx="4410852" cy="1143008"/>
          </a:xfrm>
          <a:prstGeom prst="rect">
            <a:avLst/>
          </a:prstGeom>
        </p:spPr>
      </p:pic>
      <p:sp>
        <p:nvSpPr>
          <p:cNvPr id="6" name="5 CuadroTexto"/>
          <p:cNvSpPr txBox="1"/>
          <p:nvPr/>
        </p:nvSpPr>
        <p:spPr>
          <a:xfrm>
            <a:off x="2357422" y="4714884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>
                <a:solidFill>
                  <a:srgbClr val="00B0F0"/>
                </a:solidFill>
              </a:rPr>
              <a:t>2009</a:t>
            </a:r>
            <a:endParaRPr lang="es-ES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Frontera11AgüitaFresca.jpg"/>
          <p:cNvPicPr>
            <a:picLocks noChangeAspect="1"/>
          </p:cNvPicPr>
          <p:nvPr/>
        </p:nvPicPr>
        <p:blipFill>
          <a:blip r:embed="rId2"/>
          <a:srcRect t="3125" b="36504"/>
          <a:stretch>
            <a:fillRect/>
          </a:stretch>
        </p:blipFill>
        <p:spPr>
          <a:xfrm>
            <a:off x="0" y="0"/>
            <a:ext cx="4722474" cy="3071810"/>
          </a:xfrm>
          <a:prstGeom prst="rect">
            <a:avLst/>
          </a:prstGeom>
        </p:spPr>
      </p:pic>
      <p:pic>
        <p:nvPicPr>
          <p:cNvPr id="5" name="4 Imagen" descr="GGeodHitoshi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4941" y="0"/>
            <a:ext cx="3929059" cy="4895955"/>
          </a:xfrm>
          <a:prstGeom prst="rect">
            <a:avLst/>
          </a:prstGeom>
        </p:spPr>
      </p:pic>
      <p:pic>
        <p:nvPicPr>
          <p:cNvPr id="6" name="5 Imagen" descr="Frontera11AgüitaFresca.jpg"/>
          <p:cNvPicPr>
            <a:picLocks noChangeAspect="1"/>
          </p:cNvPicPr>
          <p:nvPr/>
        </p:nvPicPr>
        <p:blipFill>
          <a:blip r:embed="rId2"/>
          <a:srcRect t="66305"/>
          <a:stretch>
            <a:fillRect/>
          </a:stretch>
        </p:blipFill>
        <p:spPr>
          <a:xfrm rot="19727384">
            <a:off x="102467" y="4044033"/>
            <a:ext cx="4722474" cy="1714488"/>
          </a:xfrm>
          <a:prstGeom prst="rect">
            <a:avLst/>
          </a:prstGeom>
        </p:spPr>
      </p:pic>
      <p:pic>
        <p:nvPicPr>
          <p:cNvPr id="10" name="9 Imagen" descr="GGeodSuperplasti.jpg"/>
          <p:cNvPicPr>
            <a:picLocks noChangeAspect="1"/>
          </p:cNvPicPr>
          <p:nvPr/>
        </p:nvPicPr>
        <p:blipFill>
          <a:blip r:embed="rId4"/>
          <a:srcRect l="53386" t="46942"/>
          <a:stretch>
            <a:fillRect/>
          </a:stretch>
        </p:blipFill>
        <p:spPr>
          <a:xfrm>
            <a:off x="6143636" y="4900288"/>
            <a:ext cx="2214546" cy="1957712"/>
          </a:xfrm>
          <a:prstGeom prst="rect">
            <a:avLst/>
          </a:prstGeom>
        </p:spPr>
      </p:pic>
      <p:sp>
        <p:nvSpPr>
          <p:cNvPr id="7" name="6 CuadroTexto"/>
          <p:cNvSpPr txBox="1"/>
          <p:nvPr/>
        </p:nvSpPr>
        <p:spPr>
          <a:xfrm>
            <a:off x="5572132" y="2857496"/>
            <a:ext cx="1571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/>
              <a:t>Olivino</a:t>
            </a:r>
          </a:p>
          <a:p>
            <a:r>
              <a:rPr lang="es-ES" dirty="0" smtClean="0">
                <a:solidFill>
                  <a:srgbClr val="FF0000"/>
                </a:solidFill>
              </a:rPr>
              <a:t> </a:t>
            </a:r>
            <a:r>
              <a:rPr lang="es-ES" sz="1400" dirty="0" smtClean="0">
                <a:solidFill>
                  <a:srgbClr val="FF0000"/>
                </a:solidFill>
              </a:rPr>
              <a:t>(Mg2SiO4, C4)</a:t>
            </a:r>
            <a:endParaRPr lang="es-ES" sz="1400" dirty="0">
              <a:solidFill>
                <a:srgbClr val="FF0000"/>
              </a:solidFill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7429520" y="3857628"/>
            <a:ext cx="1428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err="1" smtClean="0"/>
              <a:t>Wadsleyita</a:t>
            </a:r>
            <a:endParaRPr lang="es-ES" b="1" dirty="0" smtClean="0"/>
          </a:p>
          <a:p>
            <a:r>
              <a:rPr lang="es-ES" sz="1400" dirty="0" smtClean="0">
                <a:solidFill>
                  <a:srgbClr val="FF0000"/>
                </a:solidFill>
              </a:rPr>
              <a:t>(Mg2SiO4, C6)</a:t>
            </a:r>
            <a:endParaRPr lang="es-ES" sz="1400" dirty="0">
              <a:solidFill>
                <a:srgbClr val="FF0000"/>
              </a:solidFill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7286644" y="4429132"/>
            <a:ext cx="15716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err="1" smtClean="0"/>
              <a:t>Perovskita</a:t>
            </a:r>
            <a:endParaRPr lang="es-ES" b="1" dirty="0" smtClean="0"/>
          </a:p>
          <a:p>
            <a:r>
              <a:rPr lang="es-ES" sz="1400" dirty="0" smtClean="0">
                <a:solidFill>
                  <a:srgbClr val="FF0000"/>
                </a:solidFill>
              </a:rPr>
              <a:t>(MgSiO3, C8)</a:t>
            </a:r>
            <a:endParaRPr lang="es-ES" sz="1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GGeodCiclosGeológico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6363"/>
            <a:ext cx="9144000" cy="631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GGeodNukCorrFría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1500174"/>
            <a:ext cx="3754899" cy="3786190"/>
          </a:xfrm>
          <a:prstGeom prst="rect">
            <a:avLst/>
          </a:prstGeom>
        </p:spPr>
      </p:pic>
      <p:pic>
        <p:nvPicPr>
          <p:cNvPr id="4" name="3 Imagen" descr="GGeodNukInnerInner.jpg"/>
          <p:cNvPicPr>
            <a:picLocks noChangeAspect="1"/>
          </p:cNvPicPr>
          <p:nvPr/>
        </p:nvPicPr>
        <p:blipFill>
          <a:blip r:embed="rId3"/>
          <a:srcRect l="11686" t="5882" r="9199" b="7843"/>
          <a:stretch>
            <a:fillRect/>
          </a:stretch>
        </p:blipFill>
        <p:spPr>
          <a:xfrm>
            <a:off x="5715008" y="1857364"/>
            <a:ext cx="3071834" cy="3143272"/>
          </a:xfrm>
          <a:prstGeom prst="rect">
            <a:avLst/>
          </a:prstGeom>
        </p:spPr>
      </p:pic>
      <p:cxnSp>
        <p:nvCxnSpPr>
          <p:cNvPr id="6" name="5 Conector recto de flecha"/>
          <p:cNvCxnSpPr/>
          <p:nvPr/>
        </p:nvCxnSpPr>
        <p:spPr>
          <a:xfrm flipV="1">
            <a:off x="2643174" y="2928934"/>
            <a:ext cx="3214710" cy="50006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CuadroTexto"/>
          <p:cNvSpPr txBox="1"/>
          <p:nvPr/>
        </p:nvSpPr>
        <p:spPr>
          <a:xfrm>
            <a:off x="1571604" y="2786058"/>
            <a:ext cx="11430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smtClean="0"/>
              <a:t>    N.I.</a:t>
            </a:r>
            <a:endParaRPr lang="es-ES" dirty="0" smtClean="0"/>
          </a:p>
          <a:p>
            <a:r>
              <a:rPr lang="es-ES" sz="2400" b="1" dirty="0" smtClean="0">
                <a:solidFill>
                  <a:srgbClr val="FF0000"/>
                </a:solidFill>
              </a:rPr>
              <a:t> ¡ 4% !</a:t>
            </a:r>
            <a:endParaRPr lang="es-ES" sz="2400" b="1" dirty="0">
              <a:solidFill>
                <a:srgbClr val="FF0000"/>
              </a:solidFill>
            </a:endParaRPr>
          </a:p>
        </p:txBody>
      </p:sp>
      <p:sp>
        <p:nvSpPr>
          <p:cNvPr id="15" name="14 CuadroTexto"/>
          <p:cNvSpPr txBox="1"/>
          <p:nvPr/>
        </p:nvSpPr>
        <p:spPr>
          <a:xfrm>
            <a:off x="1714480" y="1785926"/>
            <a:ext cx="857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smtClean="0"/>
              <a:t>N.E.</a:t>
            </a:r>
            <a:endParaRPr lang="es-ES" sz="2400" b="1" dirty="0"/>
          </a:p>
        </p:txBody>
      </p:sp>
      <p:sp>
        <p:nvSpPr>
          <p:cNvPr id="17" name="16 CuadroTexto"/>
          <p:cNvSpPr txBox="1"/>
          <p:nvPr/>
        </p:nvSpPr>
        <p:spPr>
          <a:xfrm>
            <a:off x="6786578" y="3143248"/>
            <a:ext cx="1071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smtClean="0"/>
              <a:t>N.I.I.</a:t>
            </a:r>
            <a:endParaRPr lang="es-ES" sz="2400" b="1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GGeodNukVern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2" y="3143248"/>
            <a:ext cx="3810000" cy="2971800"/>
          </a:xfrm>
          <a:prstGeom prst="rect">
            <a:avLst/>
          </a:prstGeom>
        </p:spPr>
      </p:pic>
      <p:pic>
        <p:nvPicPr>
          <p:cNvPr id="3" name="2 Imagen" descr="GGeodNúkIntAsim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428604"/>
            <a:ext cx="4198668" cy="3087255"/>
          </a:xfrm>
          <a:prstGeom prst="rect">
            <a:avLst/>
          </a:prstGeom>
        </p:spPr>
      </p:pic>
      <p:sp>
        <p:nvSpPr>
          <p:cNvPr id="4" name="3 CuadroTexto"/>
          <p:cNvSpPr txBox="1"/>
          <p:nvPr/>
        </p:nvSpPr>
        <p:spPr>
          <a:xfrm>
            <a:off x="1928794" y="3571876"/>
            <a:ext cx="1000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smtClean="0">
                <a:solidFill>
                  <a:srgbClr val="00B0F0"/>
                </a:solidFill>
              </a:rPr>
              <a:t>  2011</a:t>
            </a:r>
            <a:endParaRPr lang="es-ES" sz="2400" b="1" dirty="0">
              <a:solidFill>
                <a:srgbClr val="00B0F0"/>
              </a:solidFill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6357950" y="6143644"/>
            <a:ext cx="1428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    </a:t>
            </a:r>
            <a:r>
              <a:rPr lang="es-ES" sz="2400" b="1" dirty="0" smtClean="0">
                <a:solidFill>
                  <a:srgbClr val="00B0F0"/>
                </a:solidFill>
              </a:rPr>
              <a:t>1864</a:t>
            </a:r>
            <a:endParaRPr lang="es-ES" sz="2400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3" descr="AIPT22"/>
          <p:cNvPicPr>
            <a:picLocks noChangeAspect="1" noChangeArrowheads="1"/>
          </p:cNvPicPr>
          <p:nvPr/>
        </p:nvPicPr>
        <p:blipFill>
          <a:blip r:embed="rId2"/>
          <a:srcRect l="2637" t="3015" b="795"/>
          <a:stretch>
            <a:fillRect/>
          </a:stretch>
        </p:blipFill>
        <p:spPr bwMode="auto">
          <a:xfrm>
            <a:off x="0" y="2492375"/>
            <a:ext cx="4332287" cy="43656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1748" name="Picture 4" descr="AIPT23"/>
          <p:cNvPicPr>
            <a:picLocks noChangeAspect="1" noChangeArrowheads="1"/>
          </p:cNvPicPr>
          <p:nvPr/>
        </p:nvPicPr>
        <p:blipFill>
          <a:blip r:embed="rId3"/>
          <a:srcRect l="8717"/>
          <a:stretch>
            <a:fillRect/>
          </a:stretch>
        </p:blipFill>
        <p:spPr bwMode="auto">
          <a:xfrm>
            <a:off x="3143240" y="0"/>
            <a:ext cx="2590800" cy="22272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1752" name="Text Box 9"/>
          <p:cNvSpPr txBox="1">
            <a:spLocks noChangeArrowheads="1"/>
          </p:cNvSpPr>
          <p:nvPr/>
        </p:nvSpPr>
        <p:spPr bwMode="auto">
          <a:xfrm>
            <a:off x="0" y="260350"/>
            <a:ext cx="37734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b="1" dirty="0">
                <a:solidFill>
                  <a:srgbClr val="FF0000"/>
                </a:solidFill>
              </a:rPr>
              <a:t> </a:t>
            </a:r>
            <a:endParaRPr lang="es-ES" b="1" dirty="0">
              <a:solidFill>
                <a:srgbClr val="FF0000"/>
              </a:solidFill>
            </a:endParaRPr>
          </a:p>
        </p:txBody>
      </p:sp>
      <p:pic>
        <p:nvPicPr>
          <p:cNvPr id="9" name="8 Imagen" descr="GAmbEGasÁrtico.jpg"/>
          <p:cNvPicPr>
            <a:picLocks noChangeAspect="1"/>
          </p:cNvPicPr>
          <p:nvPr/>
        </p:nvPicPr>
        <p:blipFill>
          <a:blip r:embed="rId4"/>
          <a:srcRect l="18729"/>
          <a:stretch>
            <a:fillRect/>
          </a:stretch>
        </p:blipFill>
        <p:spPr>
          <a:xfrm>
            <a:off x="4357686" y="2339896"/>
            <a:ext cx="4572000" cy="451810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UniversAntesBigBa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0"/>
            <a:ext cx="52768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Text Box 5"/>
          <p:cNvSpPr txBox="1">
            <a:spLocks noChangeArrowheads="1"/>
          </p:cNvSpPr>
          <p:nvPr/>
        </p:nvSpPr>
        <p:spPr bwMode="auto">
          <a:xfrm>
            <a:off x="6588125" y="1989138"/>
            <a:ext cx="25558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1800" b="1"/>
              <a:t>  </a:t>
            </a:r>
            <a:endParaRPr lang="es-ES" sz="4000" b="1">
              <a:solidFill>
                <a:srgbClr val="FF0000"/>
              </a:solidFill>
            </a:endParaRPr>
          </a:p>
        </p:txBody>
      </p:sp>
      <p:sp>
        <p:nvSpPr>
          <p:cNvPr id="4100" name="Line 6"/>
          <p:cNvSpPr>
            <a:spLocks noChangeShapeType="1"/>
          </p:cNvSpPr>
          <p:nvPr/>
        </p:nvSpPr>
        <p:spPr bwMode="auto">
          <a:xfrm flipV="1">
            <a:off x="3995738" y="2492375"/>
            <a:ext cx="3024187" cy="115252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pic>
        <p:nvPicPr>
          <p:cNvPr id="4101" name="Picture 8" descr="UniversCosmolCuerdas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83425" y="692150"/>
            <a:ext cx="2060575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Rectangle 9"/>
          <p:cNvSpPr>
            <a:spLocks noChangeArrowheads="1"/>
          </p:cNvSpPr>
          <p:nvPr/>
        </p:nvSpPr>
        <p:spPr bwMode="auto">
          <a:xfrm>
            <a:off x="7740650" y="1989138"/>
            <a:ext cx="6477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6000" b="1">
                <a:solidFill>
                  <a:srgbClr val="FF0000"/>
                </a:solidFill>
              </a:rPr>
              <a:t>?</a:t>
            </a:r>
            <a:endParaRPr lang="es-ES" sz="6000" b="1">
              <a:solidFill>
                <a:srgbClr val="FF0000"/>
              </a:solidFill>
            </a:endParaRPr>
          </a:p>
        </p:txBody>
      </p:sp>
      <p:pic>
        <p:nvPicPr>
          <p:cNvPr id="4103" name="Picture 10" descr="BBaEco8BigBounc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54863" y="4292600"/>
            <a:ext cx="1989137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4" name="Line 11"/>
          <p:cNvSpPr>
            <a:spLocks noChangeShapeType="1"/>
          </p:cNvSpPr>
          <p:nvPr/>
        </p:nvSpPr>
        <p:spPr bwMode="auto">
          <a:xfrm flipV="1">
            <a:off x="3419475" y="5661025"/>
            <a:ext cx="3816350" cy="4318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BBaEco52Bonestell"/>
          <p:cNvPicPr>
            <a:picLocks noChangeAspect="1" noChangeArrowheads="1"/>
          </p:cNvPicPr>
          <p:nvPr/>
        </p:nvPicPr>
        <p:blipFill>
          <a:blip r:embed="rId2">
            <a:lum bright="-14000" contrast="12000"/>
          </a:blip>
          <a:srcRect/>
          <a:stretch>
            <a:fillRect/>
          </a:stretch>
        </p:blipFill>
        <p:spPr bwMode="auto">
          <a:xfrm>
            <a:off x="339725" y="692150"/>
            <a:ext cx="4167188" cy="58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3" descr="CiPla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37113" y="692150"/>
            <a:ext cx="4302125" cy="58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3" descr="CiPla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7538" y="0"/>
            <a:ext cx="4716462" cy="341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7" descr="GGeodDorsal1"/>
          <p:cNvPicPr>
            <a:picLocks noChangeAspect="1" noChangeArrowheads="1"/>
          </p:cNvPicPr>
          <p:nvPr/>
        </p:nvPicPr>
        <p:blipFill>
          <a:blip r:embed="rId3"/>
          <a:srcRect l="25591" t="35301" r="7483" b="22708"/>
          <a:stretch>
            <a:fillRect/>
          </a:stretch>
        </p:blipFill>
        <p:spPr bwMode="auto">
          <a:xfrm>
            <a:off x="4824413" y="3933825"/>
            <a:ext cx="4319587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Line 8"/>
          <p:cNvSpPr>
            <a:spLocks noChangeShapeType="1"/>
          </p:cNvSpPr>
          <p:nvPr/>
        </p:nvSpPr>
        <p:spPr bwMode="auto">
          <a:xfrm>
            <a:off x="5580063" y="2420938"/>
            <a:ext cx="0" cy="180022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pic>
        <p:nvPicPr>
          <p:cNvPr id="30725" name="Picture 9" descr="Pla18Astrbio7"/>
          <p:cNvPicPr>
            <a:picLocks noChangeAspect="1" noChangeArrowheads="1"/>
          </p:cNvPicPr>
          <p:nvPr/>
        </p:nvPicPr>
        <p:blipFill>
          <a:blip r:embed="rId4"/>
          <a:srcRect r="57996"/>
          <a:stretch>
            <a:fillRect/>
          </a:stretch>
        </p:blipFill>
        <p:spPr bwMode="auto">
          <a:xfrm>
            <a:off x="0" y="0"/>
            <a:ext cx="2555875" cy="325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10" descr="Pla18Astrbio7"/>
          <p:cNvPicPr>
            <a:picLocks noChangeAspect="1" noChangeArrowheads="1"/>
          </p:cNvPicPr>
          <p:nvPr/>
        </p:nvPicPr>
        <p:blipFill>
          <a:blip r:embed="rId4"/>
          <a:srcRect l="40829"/>
          <a:stretch>
            <a:fillRect/>
          </a:stretch>
        </p:blipFill>
        <p:spPr bwMode="auto">
          <a:xfrm>
            <a:off x="0" y="3605213"/>
            <a:ext cx="3600450" cy="325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7" name="Line 11"/>
          <p:cNvSpPr>
            <a:spLocks noChangeShapeType="1"/>
          </p:cNvSpPr>
          <p:nvPr/>
        </p:nvSpPr>
        <p:spPr bwMode="auto">
          <a:xfrm>
            <a:off x="1403350" y="2924175"/>
            <a:ext cx="1800225" cy="165735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GHTierrMill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076825" cy="485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Picture 3" descr="SSMetsMurchis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48238" y="2133600"/>
            <a:ext cx="4195762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303213" y="5364163"/>
            <a:ext cx="42640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b="1">
                <a:solidFill>
                  <a:srgbClr val="FF0000"/>
                </a:solidFill>
              </a:rPr>
              <a:t>¿Miller o Murchison?</a:t>
            </a:r>
            <a:endParaRPr lang="es-ES" b="1">
              <a:solidFill>
                <a:srgbClr val="FF0000"/>
              </a:solidFill>
            </a:endParaRPr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87313" y="84138"/>
            <a:ext cx="9779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800" b="1">
                <a:solidFill>
                  <a:srgbClr val="0066FF"/>
                </a:solidFill>
              </a:rPr>
              <a:t>1953</a:t>
            </a:r>
            <a:endParaRPr lang="es-ES" sz="2800" b="1">
              <a:solidFill>
                <a:srgbClr val="0066FF"/>
              </a:solidFill>
            </a:endParaRP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8080375" y="1524000"/>
            <a:ext cx="9779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800" b="1">
                <a:solidFill>
                  <a:srgbClr val="0066FF"/>
                </a:solidFill>
              </a:rPr>
              <a:t>1969</a:t>
            </a:r>
            <a:endParaRPr lang="es-ES" sz="2800" b="1">
              <a:solidFill>
                <a:srgbClr val="0066FF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BBaEco57SnowballEsq"/>
          <p:cNvPicPr>
            <a:picLocks noChangeAspect="1" noChangeArrowheads="1"/>
          </p:cNvPicPr>
          <p:nvPr/>
        </p:nvPicPr>
        <p:blipFill>
          <a:blip r:embed="rId2">
            <a:lum bright="-21000" contrast="42000"/>
          </a:blip>
          <a:srcRect t="54951" r="43831"/>
          <a:stretch>
            <a:fillRect/>
          </a:stretch>
        </p:blipFill>
        <p:spPr bwMode="auto">
          <a:xfrm>
            <a:off x="4682321" y="4714884"/>
            <a:ext cx="4256913" cy="214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3" descr="BBaEco57SnowballMapa"/>
          <p:cNvPicPr>
            <a:picLocks noChangeAspect="1" noChangeArrowheads="1"/>
          </p:cNvPicPr>
          <p:nvPr/>
        </p:nvPicPr>
        <p:blipFill>
          <a:blip r:embed="rId3">
            <a:lum bright="-26000" contrast="40000"/>
          </a:blip>
          <a:srcRect/>
          <a:stretch>
            <a:fillRect/>
          </a:stretch>
        </p:blipFill>
        <p:spPr bwMode="auto">
          <a:xfrm>
            <a:off x="2500298" y="1928802"/>
            <a:ext cx="5003800" cy="260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4" descr="GHTierrGlacs1"/>
          <p:cNvPicPr>
            <a:picLocks noChangeAspect="1" noChangeArrowheads="1"/>
          </p:cNvPicPr>
          <p:nvPr/>
        </p:nvPicPr>
        <p:blipFill>
          <a:blip r:embed="rId4"/>
          <a:srcRect l="2768" t="16835" r="1666" b="11897"/>
          <a:stretch>
            <a:fillRect/>
          </a:stretch>
        </p:blipFill>
        <p:spPr bwMode="auto">
          <a:xfrm>
            <a:off x="2071670" y="0"/>
            <a:ext cx="6192838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7" name="Line 5"/>
          <p:cNvSpPr>
            <a:spLocks noChangeShapeType="1"/>
          </p:cNvSpPr>
          <p:nvPr/>
        </p:nvSpPr>
        <p:spPr bwMode="auto">
          <a:xfrm flipH="1">
            <a:off x="6072198" y="1500174"/>
            <a:ext cx="1003305" cy="80009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pic>
        <p:nvPicPr>
          <p:cNvPr id="7" name="Picture 2" descr="BBaEco57SnowballEsq"/>
          <p:cNvPicPr>
            <a:picLocks noChangeAspect="1" noChangeArrowheads="1"/>
          </p:cNvPicPr>
          <p:nvPr/>
        </p:nvPicPr>
        <p:blipFill>
          <a:blip r:embed="rId2">
            <a:lum bright="-21000" contrast="42000"/>
          </a:blip>
          <a:srcRect l="42614" t="3880" r="2597" b="45689"/>
          <a:stretch>
            <a:fillRect/>
          </a:stretch>
        </p:blipFill>
        <p:spPr bwMode="auto">
          <a:xfrm>
            <a:off x="357157" y="4643446"/>
            <a:ext cx="3832931" cy="22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BBaEco58Iridi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2725" y="333375"/>
            <a:ext cx="3103563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3" descr="BBaEco59IridioDocu"/>
          <p:cNvPicPr>
            <a:picLocks noChangeAspect="1" noChangeArrowheads="1"/>
          </p:cNvPicPr>
          <p:nvPr/>
        </p:nvPicPr>
        <p:blipFill>
          <a:blip r:embed="rId3"/>
          <a:srcRect l="8342" r="3308"/>
          <a:stretch>
            <a:fillRect/>
          </a:stretch>
        </p:blipFill>
        <p:spPr bwMode="auto">
          <a:xfrm>
            <a:off x="611188" y="333375"/>
            <a:ext cx="3816350" cy="383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Line 2"/>
          <p:cNvSpPr>
            <a:spLocks noChangeShapeType="1"/>
          </p:cNvSpPr>
          <p:nvPr/>
        </p:nvSpPr>
        <p:spPr bwMode="auto">
          <a:xfrm>
            <a:off x="2700338" y="2060575"/>
            <a:ext cx="576262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pic>
        <p:nvPicPr>
          <p:cNvPr id="35843" name="Picture 3" descr="GHTierrBiosfDinosTas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77050" y="1819275"/>
            <a:ext cx="2016125" cy="134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4" descr="GHTierrDominoCret"/>
          <p:cNvPicPr>
            <a:picLocks noChangeAspect="1" noChangeArrowheads="1"/>
          </p:cNvPicPr>
          <p:nvPr/>
        </p:nvPicPr>
        <p:blipFill>
          <a:blip r:embed="rId3"/>
          <a:srcRect t="81343"/>
          <a:stretch>
            <a:fillRect/>
          </a:stretch>
        </p:blipFill>
        <p:spPr bwMode="auto">
          <a:xfrm>
            <a:off x="2124075" y="5229225"/>
            <a:ext cx="4913313" cy="124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5" descr="GHTierrDominoCret"/>
          <p:cNvPicPr>
            <a:picLocks noChangeAspect="1" noChangeArrowheads="1"/>
          </p:cNvPicPr>
          <p:nvPr/>
        </p:nvPicPr>
        <p:blipFill>
          <a:blip r:embed="rId3"/>
          <a:srcRect t="20824" b="22969"/>
          <a:stretch>
            <a:fillRect/>
          </a:stretch>
        </p:blipFill>
        <p:spPr bwMode="auto">
          <a:xfrm>
            <a:off x="2114550" y="1484313"/>
            <a:ext cx="4913313" cy="374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Picture 6" descr="GHTierrPGGCre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7088" y="1058863"/>
            <a:ext cx="2025650" cy="176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7" name="Line 7"/>
          <p:cNvSpPr>
            <a:spLocks noChangeShapeType="1"/>
          </p:cNvSpPr>
          <p:nvPr/>
        </p:nvSpPr>
        <p:spPr bwMode="auto">
          <a:xfrm flipV="1">
            <a:off x="6084888" y="2997200"/>
            <a:ext cx="1655762" cy="792163"/>
          </a:xfrm>
          <a:prstGeom prst="line">
            <a:avLst/>
          </a:prstGeom>
          <a:noFill/>
          <a:ln w="19050">
            <a:solidFill>
              <a:srgbClr val="0099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35848" name="Line 8"/>
          <p:cNvSpPr>
            <a:spLocks noChangeShapeType="1"/>
          </p:cNvSpPr>
          <p:nvPr/>
        </p:nvSpPr>
        <p:spPr bwMode="auto">
          <a:xfrm>
            <a:off x="2627313" y="1989138"/>
            <a:ext cx="649287" cy="503237"/>
          </a:xfrm>
          <a:prstGeom prst="line">
            <a:avLst/>
          </a:prstGeom>
          <a:noFill/>
          <a:ln w="28575">
            <a:solidFill>
              <a:srgbClr val="0099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35849" name="Text Box 9"/>
          <p:cNvSpPr txBox="1">
            <a:spLocks noChangeArrowheads="1"/>
          </p:cNvSpPr>
          <p:nvPr/>
        </p:nvSpPr>
        <p:spPr bwMode="auto">
          <a:xfrm>
            <a:off x="0" y="130175"/>
            <a:ext cx="10429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3600" b="1">
                <a:solidFill>
                  <a:srgbClr val="FF0000"/>
                </a:solidFill>
              </a:rPr>
              <a:t> </a:t>
            </a:r>
            <a:endParaRPr lang="es-ES" sz="1800" b="1">
              <a:solidFill>
                <a:srgbClr val="FF0000"/>
              </a:solidFill>
            </a:endParaRPr>
          </a:p>
        </p:txBody>
      </p:sp>
      <p:pic>
        <p:nvPicPr>
          <p:cNvPr id="35850" name="Picture 10" descr="GGeodAsten"/>
          <p:cNvPicPr>
            <a:picLocks noChangeAspect="1" noChangeArrowheads="1"/>
          </p:cNvPicPr>
          <p:nvPr/>
        </p:nvPicPr>
        <p:blipFill>
          <a:blip r:embed="rId5"/>
          <a:srcRect l="35477" t="27654" r="39999" b="33627"/>
          <a:stretch>
            <a:fillRect/>
          </a:stretch>
        </p:blipFill>
        <p:spPr bwMode="auto">
          <a:xfrm>
            <a:off x="611188" y="3860800"/>
            <a:ext cx="1368425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51" name="Line 11"/>
          <p:cNvSpPr>
            <a:spLocks noChangeShapeType="1"/>
          </p:cNvSpPr>
          <p:nvPr/>
        </p:nvSpPr>
        <p:spPr bwMode="auto">
          <a:xfrm flipV="1">
            <a:off x="1835150" y="5445125"/>
            <a:ext cx="2089150" cy="144463"/>
          </a:xfrm>
          <a:prstGeom prst="line">
            <a:avLst/>
          </a:prstGeom>
          <a:noFill/>
          <a:ln w="19050">
            <a:solidFill>
              <a:srgbClr val="0099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pic>
        <p:nvPicPr>
          <p:cNvPr id="35852" name="Picture 12" descr="GGeodPenachHawa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04025" y="3849688"/>
            <a:ext cx="2339975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53" name="Line 13"/>
          <p:cNvSpPr>
            <a:spLocks noChangeShapeType="1"/>
          </p:cNvSpPr>
          <p:nvPr/>
        </p:nvSpPr>
        <p:spPr bwMode="auto">
          <a:xfrm flipH="1">
            <a:off x="4500563" y="4221163"/>
            <a:ext cx="3311525" cy="287337"/>
          </a:xfrm>
          <a:prstGeom prst="line">
            <a:avLst/>
          </a:prstGeom>
          <a:noFill/>
          <a:ln w="19050">
            <a:solidFill>
              <a:srgbClr val="0099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pic>
        <p:nvPicPr>
          <p:cNvPr id="35854" name="Picture 14" descr="GHBiosfPlancton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03575" y="0"/>
            <a:ext cx="1871663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55" name="Line 15"/>
          <p:cNvSpPr>
            <a:spLocks noChangeShapeType="1"/>
          </p:cNvSpPr>
          <p:nvPr/>
        </p:nvSpPr>
        <p:spPr bwMode="auto">
          <a:xfrm flipH="1">
            <a:off x="4140200" y="1412875"/>
            <a:ext cx="360363" cy="215900"/>
          </a:xfrm>
          <a:prstGeom prst="line">
            <a:avLst/>
          </a:prstGeom>
          <a:noFill/>
          <a:ln w="19050">
            <a:solidFill>
              <a:srgbClr val="0099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GHTierrBitterSprings"/>
          <p:cNvPicPr>
            <a:picLocks noChangeAspect="1" noChangeArrowheads="1"/>
          </p:cNvPicPr>
          <p:nvPr/>
        </p:nvPicPr>
        <p:blipFill>
          <a:blip r:embed="rId2"/>
          <a:srcRect r="8560"/>
          <a:stretch>
            <a:fillRect/>
          </a:stretch>
        </p:blipFill>
        <p:spPr bwMode="auto">
          <a:xfrm>
            <a:off x="539750" y="0"/>
            <a:ext cx="1309688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3" descr="GHTierrEobactIsolata"/>
          <p:cNvPicPr>
            <a:picLocks noChangeAspect="1" noChangeArrowheads="1"/>
          </p:cNvPicPr>
          <p:nvPr/>
        </p:nvPicPr>
        <p:blipFill>
          <a:blip r:embed="rId3"/>
          <a:srcRect r="3073"/>
          <a:stretch>
            <a:fillRect/>
          </a:stretch>
        </p:blipFill>
        <p:spPr bwMode="auto">
          <a:xfrm>
            <a:off x="1692275" y="188913"/>
            <a:ext cx="2303463" cy="150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4" descr="GHTierrSex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51500" y="1557338"/>
            <a:ext cx="2700338" cy="110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5" descr="GHTierrGunflint"/>
          <p:cNvPicPr>
            <a:picLocks noChangeAspect="1" noChangeArrowheads="1"/>
          </p:cNvPicPr>
          <p:nvPr/>
        </p:nvPicPr>
        <p:blipFill>
          <a:blip r:embed="rId5"/>
          <a:srcRect b="7211"/>
          <a:stretch>
            <a:fillRect/>
          </a:stretch>
        </p:blipFill>
        <p:spPr bwMode="auto">
          <a:xfrm>
            <a:off x="2771775" y="1773238"/>
            <a:ext cx="22320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6516688" y="1216025"/>
            <a:ext cx="11509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2400" b="1">
                <a:solidFill>
                  <a:srgbClr val="FF0000"/>
                </a:solidFill>
              </a:rPr>
              <a:t>1000</a:t>
            </a:r>
            <a:endParaRPr lang="es-ES" sz="2400" b="1">
              <a:solidFill>
                <a:srgbClr val="FF0000"/>
              </a:solidFill>
            </a:endParaRPr>
          </a:p>
        </p:txBody>
      </p:sp>
      <p:pic>
        <p:nvPicPr>
          <p:cNvPr id="36871" name="Picture 7" descr="GHTierrBiosfExtinc2"/>
          <p:cNvPicPr>
            <a:picLocks noChangeAspect="1" noChangeArrowheads="1"/>
          </p:cNvPicPr>
          <p:nvPr/>
        </p:nvPicPr>
        <p:blipFill>
          <a:blip r:embed="rId6"/>
          <a:srcRect l="14061" r="8601" b="15373"/>
          <a:stretch>
            <a:fillRect/>
          </a:stretch>
        </p:blipFill>
        <p:spPr bwMode="auto">
          <a:xfrm>
            <a:off x="7956550" y="3716338"/>
            <a:ext cx="1187450" cy="273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827088" y="2636838"/>
            <a:ext cx="936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2400" b="1">
                <a:solidFill>
                  <a:srgbClr val="FF0000"/>
                </a:solidFill>
              </a:rPr>
              <a:t>3500</a:t>
            </a:r>
            <a:endParaRPr lang="es-ES" sz="2400" b="1">
              <a:solidFill>
                <a:srgbClr val="FF0000"/>
              </a:solidFill>
            </a:endParaRPr>
          </a:p>
        </p:txBody>
      </p:sp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1908175" y="1719263"/>
            <a:ext cx="9350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2400" b="1">
                <a:solidFill>
                  <a:srgbClr val="FF0000"/>
                </a:solidFill>
              </a:rPr>
              <a:t>3100</a:t>
            </a:r>
            <a:endParaRPr lang="es-ES" sz="2400" b="1">
              <a:solidFill>
                <a:srgbClr val="FF0000"/>
              </a:solidFill>
            </a:endParaRPr>
          </a:p>
        </p:txBody>
      </p:sp>
      <p:sp>
        <p:nvSpPr>
          <p:cNvPr id="36874" name="Text Box 10"/>
          <p:cNvSpPr txBox="1">
            <a:spLocks noChangeArrowheads="1"/>
          </p:cNvSpPr>
          <p:nvPr/>
        </p:nvSpPr>
        <p:spPr bwMode="auto">
          <a:xfrm>
            <a:off x="3543300" y="3141663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2400" b="1">
                <a:solidFill>
                  <a:srgbClr val="FF0000"/>
                </a:solidFill>
              </a:rPr>
              <a:t>2700</a:t>
            </a:r>
            <a:endParaRPr lang="es-ES" sz="2400" b="1">
              <a:solidFill>
                <a:srgbClr val="FF0000"/>
              </a:solidFill>
            </a:endParaRPr>
          </a:p>
        </p:txBody>
      </p:sp>
      <p:sp>
        <p:nvSpPr>
          <p:cNvPr id="36875" name="Line 11"/>
          <p:cNvSpPr>
            <a:spLocks noChangeShapeType="1"/>
          </p:cNvSpPr>
          <p:nvPr/>
        </p:nvSpPr>
        <p:spPr bwMode="auto">
          <a:xfrm flipV="1">
            <a:off x="0" y="6453188"/>
            <a:ext cx="80279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36876" name="Text Box 12"/>
          <p:cNvSpPr txBox="1">
            <a:spLocks noChangeArrowheads="1"/>
          </p:cNvSpPr>
          <p:nvPr/>
        </p:nvSpPr>
        <p:spPr bwMode="auto">
          <a:xfrm>
            <a:off x="6804025" y="6453188"/>
            <a:ext cx="10175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2000"/>
              <a:t>1000</a:t>
            </a:r>
            <a:endParaRPr lang="es-ES" sz="2000"/>
          </a:p>
        </p:txBody>
      </p:sp>
      <p:sp>
        <p:nvSpPr>
          <p:cNvPr id="36877" name="Text Box 13"/>
          <p:cNvSpPr txBox="1">
            <a:spLocks noChangeArrowheads="1"/>
          </p:cNvSpPr>
          <p:nvPr/>
        </p:nvSpPr>
        <p:spPr bwMode="auto">
          <a:xfrm>
            <a:off x="4716463" y="6453188"/>
            <a:ext cx="14493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2000"/>
              <a:t>2000</a:t>
            </a:r>
            <a:endParaRPr lang="es-ES" sz="2000"/>
          </a:p>
        </p:txBody>
      </p:sp>
      <p:sp>
        <p:nvSpPr>
          <p:cNvPr id="36878" name="Text Box 14"/>
          <p:cNvSpPr txBox="1">
            <a:spLocks noChangeArrowheads="1"/>
          </p:cNvSpPr>
          <p:nvPr/>
        </p:nvSpPr>
        <p:spPr bwMode="auto">
          <a:xfrm>
            <a:off x="2700338" y="6453188"/>
            <a:ext cx="16652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2000"/>
              <a:t>3000</a:t>
            </a:r>
            <a:endParaRPr lang="es-ES" sz="2000"/>
          </a:p>
        </p:txBody>
      </p:sp>
      <p:sp>
        <p:nvSpPr>
          <p:cNvPr id="36879" name="Text Box 15"/>
          <p:cNvSpPr txBox="1">
            <a:spLocks noChangeArrowheads="1"/>
          </p:cNvSpPr>
          <p:nvPr/>
        </p:nvSpPr>
        <p:spPr bwMode="auto">
          <a:xfrm>
            <a:off x="684213" y="6453188"/>
            <a:ext cx="19526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2000"/>
              <a:t>4000</a:t>
            </a:r>
            <a:endParaRPr lang="es-ES" sz="2000"/>
          </a:p>
        </p:txBody>
      </p:sp>
      <p:sp>
        <p:nvSpPr>
          <p:cNvPr id="36880" name="Line 16"/>
          <p:cNvSpPr>
            <a:spLocks noChangeShapeType="1"/>
          </p:cNvSpPr>
          <p:nvPr/>
        </p:nvSpPr>
        <p:spPr bwMode="auto">
          <a:xfrm>
            <a:off x="1258888" y="3068638"/>
            <a:ext cx="792162" cy="3384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36881" name="Line 17"/>
          <p:cNvSpPr>
            <a:spLocks noChangeShapeType="1"/>
          </p:cNvSpPr>
          <p:nvPr/>
        </p:nvSpPr>
        <p:spPr bwMode="auto">
          <a:xfrm>
            <a:off x="2484438" y="2133600"/>
            <a:ext cx="287337" cy="4319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36882" name="Line 18"/>
          <p:cNvSpPr>
            <a:spLocks noChangeShapeType="1"/>
          </p:cNvSpPr>
          <p:nvPr/>
        </p:nvSpPr>
        <p:spPr bwMode="auto">
          <a:xfrm flipH="1">
            <a:off x="3779838" y="3644900"/>
            <a:ext cx="287337" cy="28082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36883" name="Line 19"/>
          <p:cNvSpPr>
            <a:spLocks noChangeShapeType="1"/>
          </p:cNvSpPr>
          <p:nvPr/>
        </p:nvSpPr>
        <p:spPr bwMode="auto">
          <a:xfrm>
            <a:off x="7092950" y="2708275"/>
            <a:ext cx="71438" cy="37449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36884" name="Text Box 20"/>
          <p:cNvSpPr txBox="1">
            <a:spLocks noChangeArrowheads="1"/>
          </p:cNvSpPr>
          <p:nvPr/>
        </p:nvSpPr>
        <p:spPr bwMode="auto">
          <a:xfrm>
            <a:off x="323850" y="5516563"/>
            <a:ext cx="24479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2800" b="1">
                <a:solidFill>
                  <a:srgbClr val="0066FF"/>
                </a:solidFill>
              </a:rPr>
              <a:t>Un planeta</a:t>
            </a:r>
          </a:p>
          <a:p>
            <a:r>
              <a:rPr lang="es-ES_tradnl" sz="2800" b="1">
                <a:solidFill>
                  <a:srgbClr val="0066FF"/>
                </a:solidFill>
              </a:rPr>
              <a:t>de bacterias</a:t>
            </a:r>
            <a:endParaRPr lang="es-ES" sz="2800" b="1">
              <a:solidFill>
                <a:srgbClr val="0066FF"/>
              </a:solidFill>
            </a:endParaRPr>
          </a:p>
        </p:txBody>
      </p:sp>
      <p:sp>
        <p:nvSpPr>
          <p:cNvPr id="36885" name="Line 21"/>
          <p:cNvSpPr>
            <a:spLocks noChangeShapeType="1"/>
          </p:cNvSpPr>
          <p:nvPr/>
        </p:nvSpPr>
        <p:spPr bwMode="auto">
          <a:xfrm flipV="1">
            <a:off x="7164388" y="6381750"/>
            <a:ext cx="792162" cy="71438"/>
          </a:xfrm>
          <a:prstGeom prst="line">
            <a:avLst/>
          </a:prstGeom>
          <a:noFill/>
          <a:ln w="76200">
            <a:solidFill>
              <a:srgbClr val="FF33CC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6886" name="Text Box 22"/>
          <p:cNvSpPr txBox="1">
            <a:spLocks noChangeArrowheads="1"/>
          </p:cNvSpPr>
          <p:nvPr/>
        </p:nvSpPr>
        <p:spPr bwMode="auto">
          <a:xfrm>
            <a:off x="4335463" y="5516563"/>
            <a:ext cx="2005012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2800" b="1">
                <a:solidFill>
                  <a:srgbClr val="0066FF"/>
                </a:solidFill>
              </a:rPr>
              <a:t>Un planeta</a:t>
            </a:r>
          </a:p>
          <a:p>
            <a:r>
              <a:rPr lang="es-ES_tradnl" sz="2800" b="1">
                <a:solidFill>
                  <a:srgbClr val="0066FF"/>
                </a:solidFill>
              </a:rPr>
              <a:t>de algas</a:t>
            </a:r>
            <a:endParaRPr lang="es-ES" sz="2800" b="1">
              <a:solidFill>
                <a:srgbClr val="0066FF"/>
              </a:solidFill>
            </a:endParaRPr>
          </a:p>
        </p:txBody>
      </p:sp>
      <p:pic>
        <p:nvPicPr>
          <p:cNvPr id="36887" name="Picture 23" descr="GHTierrGrypaniaspiralis190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427538" y="0"/>
            <a:ext cx="2160587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88" name="Text Box 24"/>
          <p:cNvSpPr txBox="1">
            <a:spLocks noChangeArrowheads="1"/>
          </p:cNvSpPr>
          <p:nvPr/>
        </p:nvSpPr>
        <p:spPr bwMode="auto">
          <a:xfrm>
            <a:off x="4984750" y="1412875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2400" b="1">
                <a:solidFill>
                  <a:srgbClr val="FF0000"/>
                </a:solidFill>
              </a:rPr>
              <a:t>1900</a:t>
            </a:r>
            <a:endParaRPr lang="es-ES" sz="2400" b="1">
              <a:solidFill>
                <a:srgbClr val="FF0000"/>
              </a:solidFill>
            </a:endParaRPr>
          </a:p>
        </p:txBody>
      </p:sp>
      <p:sp>
        <p:nvSpPr>
          <p:cNvPr id="36889" name="Line 25"/>
          <p:cNvSpPr>
            <a:spLocks noChangeShapeType="1"/>
          </p:cNvSpPr>
          <p:nvPr/>
        </p:nvSpPr>
        <p:spPr bwMode="auto">
          <a:xfrm>
            <a:off x="5364163" y="1844675"/>
            <a:ext cx="0" cy="46085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36890" name="Text Box 26"/>
          <p:cNvSpPr txBox="1">
            <a:spLocks noChangeArrowheads="1"/>
          </p:cNvSpPr>
          <p:nvPr/>
        </p:nvSpPr>
        <p:spPr bwMode="auto">
          <a:xfrm>
            <a:off x="808038" y="46005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s-ES" sz="180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GHTierrIPCC-Eo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11300" y="869950"/>
            <a:ext cx="7632700" cy="598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 descr="GHTierrPET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7422" y="0"/>
            <a:ext cx="4584192" cy="2048256"/>
          </a:xfrm>
          <a:prstGeom prst="rect">
            <a:avLst/>
          </a:prstGeom>
        </p:spPr>
      </p:pic>
      <p:pic>
        <p:nvPicPr>
          <p:cNvPr id="9" name="8 Imagen" descr="GHTierrIslaIndia.bmp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357454" cy="2335826"/>
          </a:xfrm>
          <a:prstGeom prst="rect">
            <a:avLst/>
          </a:prstGeom>
        </p:spPr>
      </p:pic>
      <p:cxnSp>
        <p:nvCxnSpPr>
          <p:cNvPr id="11" name="10 Conector recto de flecha"/>
          <p:cNvCxnSpPr/>
          <p:nvPr/>
        </p:nvCxnSpPr>
        <p:spPr>
          <a:xfrm flipV="1">
            <a:off x="1714480" y="500042"/>
            <a:ext cx="1643074" cy="214314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UniversFutur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63500"/>
            <a:ext cx="8642350" cy="679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6" descr="SeñalesTráfico"/>
          <p:cNvPicPr>
            <a:picLocks noChangeAspect="1" noChangeArrowheads="1"/>
          </p:cNvPicPr>
          <p:nvPr/>
        </p:nvPicPr>
        <p:blipFill>
          <a:blip r:embed="rId3"/>
          <a:srcRect l="18298" t="20175" r="60548" b="64912"/>
          <a:stretch>
            <a:fillRect/>
          </a:stretch>
        </p:blipFill>
        <p:spPr bwMode="auto">
          <a:xfrm>
            <a:off x="1763713" y="4076700"/>
            <a:ext cx="576262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BBaEco24CicloMateri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463"/>
            <a:ext cx="9144000" cy="685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 descr="UniversNebulaCra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77050" y="4591050"/>
            <a:ext cx="2266950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 descr="Pla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95738" y="5418138"/>
            <a:ext cx="1439862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 descr="Pla17Exo21Primera Img"/>
          <p:cNvPicPr>
            <a:picLocks noChangeAspect="1" noChangeArrowheads="1"/>
          </p:cNvPicPr>
          <p:nvPr/>
        </p:nvPicPr>
        <p:blipFill>
          <a:blip r:embed="rId5"/>
          <a:srcRect l="30174" t="11162" r="14157" b="33333"/>
          <a:stretch>
            <a:fillRect/>
          </a:stretch>
        </p:blipFill>
        <p:spPr bwMode="auto">
          <a:xfrm>
            <a:off x="0" y="4581525"/>
            <a:ext cx="2303463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BBaEco15LH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855913" cy="429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 descr="UniversParana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146550"/>
            <a:ext cx="4067175" cy="271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 descr="Pla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92500" y="0"/>
            <a:ext cx="5651500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 descr="Pla17Exo13Hipergigas'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1775" y="1052513"/>
            <a:ext cx="4716463" cy="220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5" descr="Pla17Exo19HD80606ExcBin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4076700"/>
            <a:ext cx="1909763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7" descr="Pla17Exo21Primera Im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48500" y="2636838"/>
            <a:ext cx="2095500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8" descr="Pla17Exo26GlobClust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751388"/>
            <a:ext cx="2808288" cy="210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14" descr="Pla17Exo3PulsarDisk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05600" y="0"/>
            <a:ext cx="24384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17" descr="Pla17Exo17'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979613" y="2349500"/>
            <a:ext cx="1779587" cy="242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Picture 18" descr="Pla17Exo12'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2987675" cy="240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1" name="Line 19"/>
          <p:cNvSpPr>
            <a:spLocks noChangeShapeType="1"/>
          </p:cNvSpPr>
          <p:nvPr/>
        </p:nvSpPr>
        <p:spPr bwMode="auto">
          <a:xfrm>
            <a:off x="1835150" y="1268413"/>
            <a:ext cx="792163" cy="1439862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8202" name="Line 20"/>
          <p:cNvSpPr>
            <a:spLocks noChangeShapeType="1"/>
          </p:cNvSpPr>
          <p:nvPr/>
        </p:nvSpPr>
        <p:spPr bwMode="auto">
          <a:xfrm>
            <a:off x="827088" y="549275"/>
            <a:ext cx="2808287" cy="71913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8203" name="Line 21"/>
          <p:cNvSpPr>
            <a:spLocks noChangeShapeType="1"/>
          </p:cNvSpPr>
          <p:nvPr/>
        </p:nvSpPr>
        <p:spPr bwMode="auto">
          <a:xfrm>
            <a:off x="2124075" y="333375"/>
            <a:ext cx="4752975" cy="14287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8204" name="Line 22"/>
          <p:cNvSpPr>
            <a:spLocks noChangeShapeType="1"/>
          </p:cNvSpPr>
          <p:nvPr/>
        </p:nvSpPr>
        <p:spPr bwMode="auto">
          <a:xfrm>
            <a:off x="684213" y="1628775"/>
            <a:ext cx="215900" cy="331311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8205" name="Line 23"/>
          <p:cNvSpPr>
            <a:spLocks noChangeShapeType="1"/>
          </p:cNvSpPr>
          <p:nvPr/>
        </p:nvSpPr>
        <p:spPr bwMode="auto">
          <a:xfrm>
            <a:off x="2268538" y="1341438"/>
            <a:ext cx="2590800" cy="3024187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8206" name="Line 24"/>
          <p:cNvSpPr>
            <a:spLocks noChangeShapeType="1"/>
          </p:cNvSpPr>
          <p:nvPr/>
        </p:nvSpPr>
        <p:spPr bwMode="auto">
          <a:xfrm>
            <a:off x="2771775" y="1628775"/>
            <a:ext cx="4464050" cy="252095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Pla17Exo24Errantes"/>
          <p:cNvPicPr>
            <a:picLocks noChangeAspect="1" noChangeArrowheads="1"/>
          </p:cNvPicPr>
          <p:nvPr/>
        </p:nvPicPr>
        <p:blipFill>
          <a:blip r:embed="rId2"/>
          <a:srcRect l="1962" t="2580" r="1579" b="3375"/>
          <a:stretch>
            <a:fillRect/>
          </a:stretch>
        </p:blipFill>
        <p:spPr bwMode="auto">
          <a:xfrm>
            <a:off x="0" y="1593850"/>
            <a:ext cx="8820150" cy="526415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9219" name="Picture 5" descr="UniversOrión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411413" cy="241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Line 6"/>
          <p:cNvSpPr>
            <a:spLocks noChangeShapeType="1"/>
          </p:cNvSpPr>
          <p:nvPr/>
        </p:nvSpPr>
        <p:spPr bwMode="auto">
          <a:xfrm>
            <a:off x="755650" y="333375"/>
            <a:ext cx="287338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9221" name="Line 7"/>
          <p:cNvSpPr>
            <a:spLocks noChangeShapeType="1"/>
          </p:cNvSpPr>
          <p:nvPr/>
        </p:nvSpPr>
        <p:spPr bwMode="auto">
          <a:xfrm>
            <a:off x="1042988" y="333375"/>
            <a:ext cx="0" cy="28733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9222" name="Line 8"/>
          <p:cNvSpPr>
            <a:spLocks noChangeShapeType="1"/>
          </p:cNvSpPr>
          <p:nvPr/>
        </p:nvSpPr>
        <p:spPr bwMode="auto">
          <a:xfrm flipH="1">
            <a:off x="755650" y="620713"/>
            <a:ext cx="287338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9223" name="Line 9"/>
          <p:cNvSpPr>
            <a:spLocks noChangeShapeType="1"/>
          </p:cNvSpPr>
          <p:nvPr/>
        </p:nvSpPr>
        <p:spPr bwMode="auto">
          <a:xfrm flipV="1">
            <a:off x="755650" y="333375"/>
            <a:ext cx="0" cy="28733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pic>
        <p:nvPicPr>
          <p:cNvPr id="9224" name="Picture 10" descr="Pla17Exo36'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80063" y="0"/>
            <a:ext cx="3563937" cy="278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5" name="Line 11"/>
          <p:cNvSpPr>
            <a:spLocks noChangeShapeType="1"/>
          </p:cNvSpPr>
          <p:nvPr/>
        </p:nvSpPr>
        <p:spPr bwMode="auto">
          <a:xfrm>
            <a:off x="1042988" y="620713"/>
            <a:ext cx="1873250" cy="208756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BBaEco34'TresTierra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3" y="1196975"/>
            <a:ext cx="4643437" cy="414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6" descr="Pla17Exo27'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8877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Line 7"/>
          <p:cNvSpPr>
            <a:spLocks noChangeShapeType="1"/>
          </p:cNvSpPr>
          <p:nvPr/>
        </p:nvSpPr>
        <p:spPr bwMode="auto">
          <a:xfrm flipV="1">
            <a:off x="3635375" y="2781300"/>
            <a:ext cx="4321175" cy="165576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159</Words>
  <Application>Microsoft Office PowerPoint</Application>
  <PresentationFormat>Presentación en pantalla (4:3)</PresentationFormat>
  <Paragraphs>61</Paragraphs>
  <Slides>37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37</vt:i4>
      </vt:variant>
    </vt:vector>
  </HeadingPairs>
  <TitlesOfParts>
    <vt:vector size="38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Paco</dc:creator>
  <cp:lastModifiedBy>Paco</cp:lastModifiedBy>
  <cp:revision>19</cp:revision>
  <dcterms:created xsi:type="dcterms:W3CDTF">2011-09-26T12:45:34Z</dcterms:created>
  <dcterms:modified xsi:type="dcterms:W3CDTF">2011-09-26T15:31:10Z</dcterms:modified>
</cp:coreProperties>
</file>